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5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B"/>
    <a:srgbClr val="805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225" d="100"/>
          <a:sy n="225" d="100"/>
        </p:scale>
        <p:origin x="-104" y="-8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598E4-93EB-A345-9823-4A11DA3B19DA}" type="datetimeFigureOut">
              <a:rPr lang="en-US" smtClean="0"/>
              <a:t>2/4/17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54ACF-A345-054D-A747-780B8C97F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2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54ACF-A345-054D-A747-780B8C97F9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1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Sky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1"/>
            <a:ext cx="9149381" cy="5164627"/>
          </a:xfrm>
          <a:prstGeom prst="rect">
            <a:avLst/>
          </a:prstGeom>
        </p:spPr>
      </p:pic>
      <p:pic>
        <p:nvPicPr>
          <p:cNvPr id="3" name="Picture 2" descr="FlowersInAP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68" y="1986572"/>
            <a:ext cx="1619422" cy="1674353"/>
          </a:xfrm>
          <a:prstGeom prst="rect">
            <a:avLst/>
          </a:prstGeom>
          <a:effectLst>
            <a:outerShdw blurRad="101600" dist="25400" dir="2700000" sx="99000" sy="99000" algn="tl" rotWithShape="0">
              <a:srgbClr val="000000">
                <a:alpha val="38000"/>
              </a:srgbClr>
            </a:outerShdw>
          </a:effectLst>
        </p:spPr>
      </p:pic>
      <p:pic>
        <p:nvPicPr>
          <p:cNvPr id="4" name="Picture 3" descr="THD-Logo-Garden-Gra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83" y="113004"/>
            <a:ext cx="3514598" cy="339813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40995" y="4250217"/>
            <a:ext cx="443140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3625359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Arial"/>
                <a:cs typeface="Arial"/>
              </a:rPr>
              <a:t>Spring Garden Meeting</a:t>
            </a:r>
            <a:endParaRPr lang="en-US" sz="30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2" y="426164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District 196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27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_ex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590"/>
          </a:xfrm>
          <a:prstGeom prst="rect">
            <a:avLst/>
          </a:prstGeom>
        </p:spPr>
      </p:pic>
      <p:pic>
        <p:nvPicPr>
          <p:cNvPr id="4" name="Picture 3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173101" y="1140122"/>
            <a:ext cx="65220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" y="52869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Keys to Good Watering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11" name="Picture 10" descr="WateringSpik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57" y="1685243"/>
            <a:ext cx="4103238" cy="4068854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173101" y="1312295"/>
            <a:ext cx="6522011" cy="33443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Watering Spikes for Ball and Burlap 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These spikes should be made of at least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1.5</a:t>
            </a:r>
            <a:r>
              <a:rPr lang="en-US" sz="2000" dirty="0">
                <a:latin typeface="Arial"/>
                <a:cs typeface="Arial"/>
              </a:rPr>
              <a:t>” diameter PVC cut to ~18” in length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with </a:t>
            </a:r>
            <a:r>
              <a:rPr lang="en-US" sz="2000" dirty="0">
                <a:latin typeface="Arial"/>
                <a:cs typeface="Arial"/>
              </a:rPr>
              <a:t>one end cut at a 45 degree angle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One spike will get hammered into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the </a:t>
            </a:r>
            <a:r>
              <a:rPr lang="en-US" sz="2000" dirty="0">
                <a:latin typeface="Arial"/>
                <a:cs typeface="Arial"/>
              </a:rPr>
              <a:t>root ball 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Just place the end of the hose in the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pipe for </a:t>
            </a:r>
            <a:r>
              <a:rPr lang="en-US" sz="2000" dirty="0">
                <a:latin typeface="Arial"/>
                <a:cs typeface="Arial"/>
              </a:rPr>
              <a:t>1-2 minutes </a:t>
            </a:r>
          </a:p>
          <a:p>
            <a:pPr lvl="2">
              <a:buClr>
                <a:schemeClr val="accent6"/>
              </a:buClr>
            </a:pPr>
            <a:r>
              <a:rPr lang="en-US" sz="1800" dirty="0">
                <a:latin typeface="Arial"/>
                <a:cs typeface="Arial"/>
              </a:rPr>
              <a:t>Put a nickel shutoff valve on the end of </a:t>
            </a:r>
            <a:r>
              <a:rPr lang="en-US" sz="1800" dirty="0" smtClean="0">
                <a:latin typeface="Arial"/>
                <a:cs typeface="Arial"/>
              </a:rPr>
              <a:t/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the </a:t>
            </a:r>
            <a:r>
              <a:rPr lang="en-US" sz="1800" dirty="0">
                <a:latin typeface="Arial"/>
                <a:cs typeface="Arial"/>
              </a:rPr>
              <a:t>hose </a:t>
            </a:r>
            <a:r>
              <a:rPr lang="en-US" sz="1800" dirty="0" smtClean="0">
                <a:latin typeface="Arial"/>
                <a:cs typeface="Arial"/>
              </a:rPr>
              <a:t>to </a:t>
            </a:r>
            <a:r>
              <a:rPr lang="en-US" sz="1800" dirty="0">
                <a:latin typeface="Arial"/>
                <a:cs typeface="Arial"/>
              </a:rPr>
              <a:t>conserve water while moving </a:t>
            </a:r>
            <a:r>
              <a:rPr lang="en-US" sz="1800" dirty="0" smtClean="0">
                <a:latin typeface="Arial"/>
                <a:cs typeface="Arial"/>
              </a:rPr>
              <a:t/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the </a:t>
            </a:r>
            <a:r>
              <a:rPr lang="en-US" sz="1800" dirty="0">
                <a:latin typeface="Arial"/>
                <a:cs typeface="Arial"/>
              </a:rPr>
              <a:t>hose from plant to plant</a:t>
            </a:r>
          </a:p>
        </p:txBody>
      </p:sp>
      <p:pic>
        <p:nvPicPr>
          <p:cNvPr id="12" name="Picture 11" descr="WaterDrip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3477"/>
            <a:ext cx="557584" cy="76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_ex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590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73101" y="1140122"/>
            <a:ext cx="65220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" y="52869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Keys to Good Watering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73101" y="1312294"/>
            <a:ext cx="7970899" cy="383120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Maintain the live goods watering tracker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in </a:t>
            </a:r>
            <a:r>
              <a:rPr lang="en-US" sz="2400" dirty="0">
                <a:latin typeface="Arial"/>
                <a:cs typeface="Arial"/>
              </a:rPr>
              <a:t>the cashier hut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Make map of the Garden Center, front </a:t>
            </a:r>
            <a:r>
              <a:rPr lang="en-US" sz="2400" dirty="0" smtClean="0">
                <a:latin typeface="Arial"/>
                <a:cs typeface="Arial"/>
              </a:rPr>
              <a:t>apron</a:t>
            </a:r>
            <a:r>
              <a:rPr lang="en-US" sz="2400" dirty="0">
                <a:latin typeface="Arial"/>
                <a:cs typeface="Arial"/>
              </a:rPr>
              <a:t/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corral </a:t>
            </a:r>
            <a:r>
              <a:rPr lang="en-US" sz="2400" i="1" dirty="0">
                <a:latin typeface="Arial"/>
                <a:cs typeface="Arial"/>
              </a:rPr>
              <a:t>(all areas that plants could be)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Laminate this and put up in the cashier hut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Throughout the day </a:t>
            </a:r>
            <a:r>
              <a:rPr lang="en-US" sz="2000" dirty="0" err="1">
                <a:latin typeface="Arial"/>
                <a:cs typeface="Arial"/>
              </a:rPr>
              <a:t>waterers</a:t>
            </a:r>
            <a:r>
              <a:rPr lang="en-US" sz="2000" dirty="0">
                <a:latin typeface="Arial"/>
                <a:cs typeface="Arial"/>
              </a:rPr>
              <a:t> will initial off each table/area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that </a:t>
            </a:r>
            <a:r>
              <a:rPr lang="en-US" sz="2000" dirty="0">
                <a:latin typeface="Arial"/>
                <a:cs typeface="Arial"/>
              </a:rPr>
              <a:t>they watered with a dry erase marker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This </a:t>
            </a:r>
            <a:r>
              <a:rPr lang="en-US" sz="2000" dirty="0" smtClean="0">
                <a:latin typeface="Arial"/>
                <a:cs typeface="Arial"/>
              </a:rPr>
              <a:t>makes </a:t>
            </a:r>
            <a:r>
              <a:rPr lang="en-US" sz="2000" dirty="0">
                <a:latin typeface="Arial"/>
                <a:cs typeface="Arial"/>
              </a:rPr>
              <a:t>it very clear what has been done and allows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DS </a:t>
            </a:r>
            <a:r>
              <a:rPr lang="en-US" sz="2000" dirty="0">
                <a:latin typeface="Arial"/>
                <a:cs typeface="Arial"/>
              </a:rPr>
              <a:t>or MOD to go back and inspect the tables to see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how </a:t>
            </a:r>
            <a:r>
              <a:rPr lang="en-US" sz="2000" dirty="0">
                <a:latin typeface="Arial"/>
                <a:cs typeface="Arial"/>
              </a:rPr>
              <a:t>well they were watered</a:t>
            </a:r>
          </a:p>
        </p:txBody>
      </p:sp>
      <p:pic>
        <p:nvPicPr>
          <p:cNvPr id="8" name="Picture 7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4" y="3167140"/>
            <a:ext cx="533400" cy="531232"/>
          </a:xfrm>
          <a:prstGeom prst="rect">
            <a:avLst/>
          </a:prstGeom>
        </p:spPr>
      </p:pic>
      <p:pic>
        <p:nvPicPr>
          <p:cNvPr id="9" name="Picture 8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8" y="3053100"/>
            <a:ext cx="363892" cy="362412"/>
          </a:xfrm>
          <a:prstGeom prst="rect">
            <a:avLst/>
          </a:prstGeom>
        </p:spPr>
      </p:pic>
      <p:pic>
        <p:nvPicPr>
          <p:cNvPr id="10" name="Picture 9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1" y="2814668"/>
            <a:ext cx="239406" cy="2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0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413570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Keys to Good Watering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73101" y="2179347"/>
            <a:ext cx="7970899" cy="281051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Watering must be made a top priority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Ensure accountability with associates 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If watering is not being done or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being </a:t>
            </a:r>
            <a:r>
              <a:rPr lang="en-US" sz="2000" dirty="0">
                <a:latin typeface="Arial"/>
                <a:cs typeface="Arial"/>
              </a:rPr>
              <a:t>done </a:t>
            </a:r>
            <a:r>
              <a:rPr lang="en-US" sz="2000" dirty="0" smtClean="0">
                <a:latin typeface="Arial"/>
                <a:cs typeface="Arial"/>
              </a:rPr>
              <a:t>improperly, do </a:t>
            </a:r>
            <a:r>
              <a:rPr lang="en-US" sz="2000" dirty="0">
                <a:latin typeface="Arial"/>
                <a:cs typeface="Arial"/>
              </a:rPr>
              <a:t>not be afraid to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performance </a:t>
            </a:r>
            <a:r>
              <a:rPr lang="en-US" sz="2000" dirty="0">
                <a:latin typeface="Arial"/>
                <a:cs typeface="Arial"/>
              </a:rPr>
              <a:t>council the associates</a:t>
            </a:r>
          </a:p>
        </p:txBody>
      </p:sp>
      <p:pic>
        <p:nvPicPr>
          <p:cNvPr id="8" name="Picture 7" descr="WaterPudd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67" y="3904316"/>
            <a:ext cx="3199666" cy="1132895"/>
          </a:xfrm>
          <a:prstGeom prst="rect">
            <a:avLst/>
          </a:prstGeom>
        </p:spPr>
      </p:pic>
      <p:pic>
        <p:nvPicPr>
          <p:cNvPr id="9" name="Picture 8" descr="WaterRoundD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6" y="3264836"/>
            <a:ext cx="533400" cy="531232"/>
          </a:xfrm>
          <a:prstGeom prst="rect">
            <a:avLst/>
          </a:prstGeom>
        </p:spPr>
      </p:pic>
      <p:pic>
        <p:nvPicPr>
          <p:cNvPr id="10" name="Picture 9" descr="WaterRoundD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8" y="2969590"/>
            <a:ext cx="363892" cy="362412"/>
          </a:xfrm>
          <a:prstGeom prst="rect">
            <a:avLst/>
          </a:prstGeom>
        </p:spPr>
      </p:pic>
      <p:pic>
        <p:nvPicPr>
          <p:cNvPr id="11" name="Picture 10" descr="WaterRoundD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6" y="2731158"/>
            <a:ext cx="239406" cy="2384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173101" y="2031478"/>
            <a:ext cx="65220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WaterDrip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923" y="1881222"/>
            <a:ext cx="432280" cy="59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ustomer Service Section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1073" cy="5182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228" y="3601690"/>
            <a:ext cx="8293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CREATING A GREAT</a:t>
            </a:r>
          </a:p>
          <a:p>
            <a:r>
              <a:rPr lang="en-US" sz="3600" b="1" dirty="0" smtClean="0">
                <a:latin typeface="Arial"/>
                <a:cs typeface="Arial"/>
              </a:rPr>
              <a:t>CUSTOMER EXPERIENCE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29" y="3201580"/>
            <a:ext cx="8330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The Customer’s Experience is Our Greatest Competitive Advantage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63408" y="3628600"/>
            <a:ext cx="72914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21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2" name="Picture 1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89637"/>
            <a:ext cx="9143999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The Customer Experience</a:t>
            </a: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Starts When They Pull Up</a:t>
            </a:r>
            <a:endParaRPr lang="en-US" sz="36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75344" y="1729886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1173101" y="1875410"/>
            <a:ext cx="6840077" cy="2612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Our store presentation should be opening day ready every day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No trash or plant trays under tables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All unused hoses are put up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Carts are available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Associates are available and ready to help</a:t>
            </a:r>
          </a:p>
        </p:txBody>
      </p:sp>
    </p:spTree>
    <p:extLst>
      <p:ext uri="{BB962C8B-B14F-4D97-AF65-F5344CB8AC3E}">
        <p14:creationId xmlns:p14="http://schemas.microsoft.com/office/powerpoint/2010/main" val="47982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896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Customer Experience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Weekend Schedule &amp; Placement of Team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Associates should be stationed in the following areas: </a:t>
            </a:r>
          </a:p>
          <a:p>
            <a:pPr lvl="2">
              <a:lnSpc>
                <a:spcPct val="90000"/>
              </a:lnSpc>
              <a:buClr>
                <a:schemeClr val="accent6"/>
              </a:buClr>
            </a:pPr>
            <a:r>
              <a:rPr lang="en-US" sz="1800" dirty="0">
                <a:latin typeface="Arial"/>
                <a:cs typeface="Arial"/>
              </a:rPr>
              <a:t>Mulch Pit loader</a:t>
            </a:r>
          </a:p>
          <a:p>
            <a:pPr lvl="2">
              <a:lnSpc>
                <a:spcPct val="90000"/>
              </a:lnSpc>
              <a:buClr>
                <a:schemeClr val="accent6"/>
              </a:buClr>
            </a:pPr>
            <a:r>
              <a:rPr lang="en-US" sz="1800" dirty="0">
                <a:latin typeface="Arial"/>
                <a:cs typeface="Arial"/>
              </a:rPr>
              <a:t>General garden loader </a:t>
            </a:r>
          </a:p>
          <a:p>
            <a:pPr lvl="2">
              <a:lnSpc>
                <a:spcPct val="90000"/>
              </a:lnSpc>
              <a:buClr>
                <a:schemeClr val="accent6"/>
              </a:buClr>
            </a:pPr>
            <a:r>
              <a:rPr lang="en-US" sz="1800" dirty="0">
                <a:latin typeface="Arial"/>
                <a:cs typeface="Arial"/>
              </a:rPr>
              <a:t>Watering</a:t>
            </a:r>
          </a:p>
          <a:p>
            <a:pPr lvl="2">
              <a:lnSpc>
                <a:spcPct val="90000"/>
              </a:lnSpc>
              <a:buClr>
                <a:schemeClr val="accent6"/>
              </a:buClr>
            </a:pPr>
            <a:r>
              <a:rPr lang="en-US" sz="1800" dirty="0">
                <a:latin typeface="Arial"/>
                <a:cs typeface="Arial"/>
              </a:rPr>
              <a:t>Power aisle </a:t>
            </a:r>
          </a:p>
          <a:p>
            <a:pPr lvl="2">
              <a:lnSpc>
                <a:spcPct val="90000"/>
              </a:lnSpc>
              <a:buClr>
                <a:schemeClr val="accent6"/>
              </a:buClr>
            </a:pPr>
            <a:r>
              <a:rPr lang="en-US" sz="1800" dirty="0">
                <a:latin typeface="Arial"/>
                <a:cs typeface="Arial"/>
              </a:rPr>
              <a:t>Grills</a:t>
            </a:r>
          </a:p>
          <a:p>
            <a:pPr lvl="2">
              <a:lnSpc>
                <a:spcPct val="90000"/>
              </a:lnSpc>
              <a:buClr>
                <a:schemeClr val="accent6"/>
              </a:buClr>
            </a:pPr>
            <a:r>
              <a:rPr lang="en-US" sz="1800" dirty="0">
                <a:latin typeface="Arial"/>
                <a:cs typeface="Arial"/>
              </a:rPr>
              <a:t>Pavestone/bagged goods</a:t>
            </a:r>
          </a:p>
          <a:p>
            <a:pPr lvl="2">
              <a:lnSpc>
                <a:spcPct val="90000"/>
              </a:lnSpc>
              <a:buClr>
                <a:schemeClr val="accent6"/>
              </a:buClr>
            </a:pPr>
            <a:r>
              <a:rPr lang="en-US" sz="1800" dirty="0">
                <a:latin typeface="Arial"/>
                <a:cs typeface="Arial"/>
              </a:rPr>
              <a:t>Weekend MOD (DS that is not Garden)</a:t>
            </a:r>
          </a:p>
        </p:txBody>
      </p:sp>
    </p:spTree>
    <p:extLst>
      <p:ext uri="{BB962C8B-B14F-4D97-AF65-F5344CB8AC3E}">
        <p14:creationId xmlns:p14="http://schemas.microsoft.com/office/powerpoint/2010/main" val="52546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896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Customer Experience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Weekend Garden MOD is responsible for: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Assigning associates to the different areas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Assigning breaks to associates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Ensure watering is getting done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Act as a greeter for the garden center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Help keep checkout lines down</a:t>
            </a:r>
          </a:p>
        </p:txBody>
      </p:sp>
    </p:spTree>
    <p:extLst>
      <p:ext uri="{BB962C8B-B14F-4D97-AF65-F5344CB8AC3E}">
        <p14:creationId xmlns:p14="http://schemas.microsoft.com/office/powerpoint/2010/main" val="22871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896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Customer Experience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All associates should know how to use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MPOS </a:t>
            </a:r>
            <a:r>
              <a:rPr lang="en-US" sz="2400" dirty="0">
                <a:latin typeface="Arial"/>
                <a:cs typeface="Arial"/>
              </a:rPr>
              <a:t>and expedited checkout cards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Cleared expedited checkout cards should be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available </a:t>
            </a:r>
            <a:r>
              <a:rPr lang="en-US" sz="2000" dirty="0">
                <a:latin typeface="Arial"/>
                <a:cs typeface="Arial"/>
              </a:rPr>
              <a:t>in the cashier hut</a:t>
            </a:r>
          </a:p>
        </p:txBody>
      </p:sp>
      <p:pic>
        <p:nvPicPr>
          <p:cNvPr id="8" name="Picture 7" descr="Checkout_C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494">
            <a:off x="3898639" y="3158387"/>
            <a:ext cx="2575962" cy="1667936"/>
          </a:xfrm>
          <a:prstGeom prst="rect">
            <a:avLst/>
          </a:prstGeom>
        </p:spPr>
      </p:pic>
      <p:pic>
        <p:nvPicPr>
          <p:cNvPr id="11" name="Picture 10" descr="FirstPhoneGard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92" y="1657350"/>
            <a:ext cx="2177194" cy="33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3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Stock Section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" y="701"/>
            <a:ext cx="9189156" cy="5156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0228" y="3601690"/>
            <a:ext cx="829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IN STOCK</a:t>
            </a:r>
            <a:endParaRPr lang="en-US" sz="3600" b="1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63408" y="3628600"/>
            <a:ext cx="214944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96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Verify current on hands for your high volume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SKU’s in </a:t>
            </a:r>
            <a:r>
              <a:rPr lang="en-US" sz="2400" dirty="0">
                <a:latin typeface="Arial"/>
                <a:cs typeface="Arial"/>
              </a:rPr>
              <a:t>soils, wall block, pavers, and mulch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Select one person to place all orders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dirty="0">
                <a:latin typeface="Arial"/>
                <a:cs typeface="Arial"/>
              </a:rPr>
              <a:t>D28 DS or Merchandising ASM)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Order up and maintain a minimum of 3 weeks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supply of </a:t>
            </a:r>
            <a:r>
              <a:rPr lang="en-US" sz="2400" dirty="0">
                <a:latin typeface="Arial"/>
                <a:cs typeface="Arial"/>
              </a:rPr>
              <a:t>product 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Check previous years sales for those weeks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and </a:t>
            </a:r>
            <a:r>
              <a:rPr lang="en-US" sz="2000" dirty="0">
                <a:latin typeface="Arial"/>
                <a:cs typeface="Arial"/>
              </a:rPr>
              <a:t>ad 20%</a:t>
            </a:r>
          </a:p>
        </p:txBody>
      </p:sp>
    </p:spTree>
    <p:extLst>
      <p:ext uri="{BB962C8B-B14F-4D97-AF65-F5344CB8AC3E}">
        <p14:creationId xmlns:p14="http://schemas.microsoft.com/office/powerpoint/2010/main" val="314653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770414" y="1942425"/>
            <a:ext cx="563949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6821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Topics That Matter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40995" y="2104437"/>
            <a:ext cx="6840077" cy="19821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Live Goods &amp; Watering</a:t>
            </a:r>
          </a:p>
          <a:p>
            <a:pPr>
              <a:lnSpc>
                <a:spcPct val="80000"/>
              </a:lnSpc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Creating the Customer Experience</a:t>
            </a:r>
          </a:p>
          <a:p>
            <a:pPr>
              <a:lnSpc>
                <a:spcPct val="80000"/>
              </a:lnSpc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In-Stock</a:t>
            </a:r>
          </a:p>
          <a:p>
            <a:pPr>
              <a:lnSpc>
                <a:spcPct val="80000"/>
              </a:lnSpc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Overstock</a:t>
            </a:r>
          </a:p>
          <a:p>
            <a:pPr>
              <a:lnSpc>
                <a:spcPct val="80000"/>
              </a:lnSpc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Safety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694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Place orders in full truck loads only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If half truck orders are allowed remember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that </a:t>
            </a:r>
            <a:r>
              <a:rPr lang="en-US" sz="2000" dirty="0">
                <a:latin typeface="Arial"/>
                <a:cs typeface="Arial"/>
              </a:rPr>
              <a:t>it has to be paired with another stores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half </a:t>
            </a:r>
            <a:r>
              <a:rPr lang="en-US" sz="2000" dirty="0">
                <a:latin typeface="Arial"/>
                <a:cs typeface="Arial"/>
              </a:rPr>
              <a:t>truck order before it will ship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Do not place more than one truck load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on </a:t>
            </a:r>
            <a:r>
              <a:rPr lang="en-US" sz="2400" dirty="0">
                <a:latin typeface="Arial"/>
                <a:cs typeface="Arial"/>
              </a:rPr>
              <a:t>the same </a:t>
            </a:r>
            <a:r>
              <a:rPr lang="en-US" sz="2400" dirty="0" smtClean="0">
                <a:latin typeface="Arial"/>
                <a:cs typeface="Arial"/>
              </a:rPr>
              <a:t>order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Ensure cashiers are scanning every item </a:t>
            </a:r>
          </a:p>
        </p:txBody>
      </p:sp>
    </p:spTree>
    <p:extLst>
      <p:ext uri="{BB962C8B-B14F-4D97-AF65-F5344CB8AC3E}">
        <p14:creationId xmlns:p14="http://schemas.microsoft.com/office/powerpoint/2010/main" val="76131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Place orders in full truck loads only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If half truck orders are allowed remember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that </a:t>
            </a:r>
            <a:r>
              <a:rPr lang="en-US" sz="2000" dirty="0">
                <a:latin typeface="Arial"/>
                <a:cs typeface="Arial"/>
              </a:rPr>
              <a:t>it has to be paired with another stores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half </a:t>
            </a:r>
            <a:r>
              <a:rPr lang="en-US" sz="2000" dirty="0">
                <a:latin typeface="Arial"/>
                <a:cs typeface="Arial"/>
              </a:rPr>
              <a:t>truck order before it will ship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Do not place more than one truck load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on </a:t>
            </a:r>
            <a:r>
              <a:rPr lang="en-US" sz="2400" dirty="0">
                <a:latin typeface="Arial"/>
                <a:cs typeface="Arial"/>
              </a:rPr>
              <a:t>the same </a:t>
            </a:r>
            <a:r>
              <a:rPr lang="en-US" sz="2400" dirty="0" smtClean="0">
                <a:latin typeface="Arial"/>
                <a:cs typeface="Arial"/>
              </a:rPr>
              <a:t>order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Ensure cashiers are scanning every item </a:t>
            </a:r>
          </a:p>
        </p:txBody>
      </p:sp>
    </p:spTree>
    <p:extLst>
      <p:ext uri="{BB962C8B-B14F-4D97-AF65-F5344CB8AC3E}">
        <p14:creationId xmlns:p14="http://schemas.microsoft.com/office/powerpoint/2010/main" val="213938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Make a list of the items that are commonly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mistaken </a:t>
            </a:r>
            <a:r>
              <a:rPr lang="en-US" sz="2400" dirty="0">
                <a:latin typeface="Arial"/>
                <a:cs typeface="Arial"/>
              </a:rPr>
              <a:t>by cashiers and post in the cashier hut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Include the SKU, description of </a:t>
            </a:r>
            <a:r>
              <a:rPr lang="en-US" sz="2000" dirty="0" smtClean="0">
                <a:latin typeface="Arial"/>
                <a:cs typeface="Arial"/>
              </a:rPr>
              <a:t>item </a:t>
            </a:r>
            <a:r>
              <a:rPr lang="en-US" sz="2000" dirty="0">
                <a:latin typeface="Arial"/>
                <a:cs typeface="Arial"/>
              </a:rPr>
              <a:t>and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how </a:t>
            </a:r>
            <a:r>
              <a:rPr lang="en-US" sz="2000" dirty="0">
                <a:latin typeface="Arial"/>
                <a:cs typeface="Arial"/>
              </a:rPr>
              <a:t>to tell it apart. 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Make a sign for the sale items and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post </a:t>
            </a:r>
            <a:r>
              <a:rPr lang="en-US" sz="2400" dirty="0">
                <a:latin typeface="Arial"/>
                <a:cs typeface="Arial"/>
              </a:rPr>
              <a:t>in cashier hut</a:t>
            </a:r>
          </a:p>
          <a:p>
            <a:pPr lvl="1">
              <a:buClr>
                <a:schemeClr val="accent6"/>
              </a:buClr>
              <a:buFontTx/>
              <a:buChar char="-"/>
            </a:pPr>
            <a:r>
              <a:rPr lang="en-US" sz="2000" dirty="0">
                <a:latin typeface="Arial"/>
                <a:cs typeface="Arial"/>
              </a:rPr>
              <a:t>When mulch is on sale put which brand </a:t>
            </a:r>
          </a:p>
          <a:p>
            <a:pPr lvl="1">
              <a:buClr>
                <a:schemeClr val="accent6"/>
              </a:buClr>
              <a:buFontTx/>
              <a:buChar char="-"/>
            </a:pPr>
            <a:r>
              <a:rPr lang="en-US" sz="2000" dirty="0">
                <a:latin typeface="Arial"/>
                <a:cs typeface="Arial"/>
              </a:rPr>
              <a:t>As colors sell through post that as well</a:t>
            </a:r>
          </a:p>
        </p:txBody>
      </p:sp>
    </p:spTree>
    <p:extLst>
      <p:ext uri="{BB962C8B-B14F-4D97-AF65-F5344CB8AC3E}">
        <p14:creationId xmlns:p14="http://schemas.microsoft.com/office/powerpoint/2010/main" val="244134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896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Assembly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All items for assembly should be entered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into </a:t>
            </a:r>
            <a:r>
              <a:rPr lang="en-US" sz="2400" dirty="0">
                <a:latin typeface="Arial"/>
                <a:cs typeface="Arial"/>
              </a:rPr>
              <a:t>Assemblers Inc. by Sunday at 2pm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for </a:t>
            </a:r>
            <a:r>
              <a:rPr lang="en-US" sz="2400" dirty="0">
                <a:latin typeface="Arial"/>
                <a:cs typeface="Arial"/>
              </a:rPr>
              <a:t>that next week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All items should be dropped and spray painted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with </a:t>
            </a:r>
            <a:r>
              <a:rPr lang="en-US" sz="2400" dirty="0">
                <a:latin typeface="Arial"/>
                <a:cs typeface="Arial"/>
              </a:rPr>
              <a:t>a designated assembly color and located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in </a:t>
            </a:r>
            <a:r>
              <a:rPr lang="en-US" sz="2400" dirty="0">
                <a:latin typeface="Arial"/>
                <a:cs typeface="Arial"/>
              </a:rPr>
              <a:t>a designated area.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The spray paint identifies the items to be assemble.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If </a:t>
            </a:r>
            <a:r>
              <a:rPr lang="en-US" sz="2000" dirty="0">
                <a:latin typeface="Arial"/>
                <a:cs typeface="Arial"/>
              </a:rPr>
              <a:t>it is not spray painted they should not be assembling it</a:t>
            </a:r>
          </a:p>
        </p:txBody>
      </p:sp>
    </p:spTree>
    <p:extLst>
      <p:ext uri="{BB962C8B-B14F-4D97-AF65-F5344CB8AC3E}">
        <p14:creationId xmlns:p14="http://schemas.microsoft.com/office/powerpoint/2010/main" val="119355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Sk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2" name="Picture 1" descr="THD_Receipt_highl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31" y="471983"/>
            <a:ext cx="2549106" cy="4690567"/>
          </a:xfrm>
          <a:prstGeom prst="rect">
            <a:avLst/>
          </a:prstGeom>
        </p:spPr>
      </p:pic>
      <p:pic>
        <p:nvPicPr>
          <p:cNvPr id="8" name="Picture 7" descr="THD-Logo-Garden-Gr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689637"/>
            <a:ext cx="738368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Receipt Checking</a:t>
            </a: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What to Look For</a:t>
            </a:r>
            <a:endParaRPr lang="en-US" sz="3600" b="1" dirty="0"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75344" y="1729886"/>
            <a:ext cx="444607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1173101" y="1875410"/>
            <a:ext cx="6840077" cy="2612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Store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Date and Time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SKU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Quantity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Initials</a:t>
            </a:r>
            <a:endParaRPr lang="en-US" sz="2000" dirty="0" smtClean="0"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082511" y="1599854"/>
            <a:ext cx="363608" cy="275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836831" y="1317501"/>
            <a:ext cx="329931" cy="369332"/>
            <a:chOff x="4787565" y="3349112"/>
            <a:chExt cx="329931" cy="369332"/>
          </a:xfrm>
        </p:grpSpPr>
        <p:sp>
          <p:nvSpPr>
            <p:cNvPr id="16" name="Oval 15"/>
            <p:cNvSpPr/>
            <p:nvPr/>
          </p:nvSpPr>
          <p:spPr>
            <a:xfrm>
              <a:off x="4787565" y="3386462"/>
              <a:ext cx="329931" cy="329931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7565" y="3349112"/>
              <a:ext cx="32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5863969" y="2144984"/>
            <a:ext cx="380410" cy="1974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603415" y="1928454"/>
            <a:ext cx="329931" cy="369332"/>
            <a:chOff x="4787565" y="3349112"/>
            <a:chExt cx="329931" cy="369332"/>
          </a:xfrm>
        </p:grpSpPr>
        <p:sp>
          <p:nvSpPr>
            <p:cNvPr id="22" name="Oval 21"/>
            <p:cNvSpPr/>
            <p:nvPr/>
          </p:nvSpPr>
          <p:spPr>
            <a:xfrm>
              <a:off x="4787565" y="3386462"/>
              <a:ext cx="329931" cy="329931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87565" y="3349112"/>
              <a:ext cx="32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flipV="1">
            <a:off x="5789903" y="2517265"/>
            <a:ext cx="454476" cy="59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603415" y="2385818"/>
            <a:ext cx="329931" cy="369332"/>
            <a:chOff x="4787565" y="3349112"/>
            <a:chExt cx="329931" cy="369332"/>
          </a:xfrm>
        </p:grpSpPr>
        <p:sp>
          <p:nvSpPr>
            <p:cNvPr id="28" name="Oval 27"/>
            <p:cNvSpPr/>
            <p:nvPr/>
          </p:nvSpPr>
          <p:spPr>
            <a:xfrm>
              <a:off x="4787565" y="3386462"/>
              <a:ext cx="329931" cy="329931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87565" y="3349112"/>
              <a:ext cx="32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8013178" y="2085413"/>
            <a:ext cx="528486" cy="45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326551" y="1889053"/>
            <a:ext cx="329931" cy="369332"/>
            <a:chOff x="4787565" y="3349112"/>
            <a:chExt cx="329931" cy="369332"/>
          </a:xfrm>
        </p:grpSpPr>
        <p:sp>
          <p:nvSpPr>
            <p:cNvPr id="19" name="Oval 18"/>
            <p:cNvSpPr/>
            <p:nvPr/>
          </p:nvSpPr>
          <p:spPr>
            <a:xfrm>
              <a:off x="4787565" y="3386462"/>
              <a:ext cx="329931" cy="329931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565" y="3349112"/>
              <a:ext cx="32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H="1">
            <a:off x="7907598" y="1007325"/>
            <a:ext cx="528486" cy="45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220971" y="810965"/>
            <a:ext cx="329931" cy="369332"/>
            <a:chOff x="4787565" y="3349112"/>
            <a:chExt cx="329931" cy="369332"/>
          </a:xfrm>
        </p:grpSpPr>
        <p:sp>
          <p:nvSpPr>
            <p:cNvPr id="33" name="Oval 32"/>
            <p:cNvSpPr/>
            <p:nvPr/>
          </p:nvSpPr>
          <p:spPr>
            <a:xfrm>
              <a:off x="4787565" y="3386462"/>
              <a:ext cx="329931" cy="329931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87565" y="3349112"/>
              <a:ext cx="32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04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stock Section Image 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" y="0"/>
            <a:ext cx="9194800" cy="5160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0229" y="3898637"/>
            <a:ext cx="829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OVERSTOCK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229" y="3498527"/>
            <a:ext cx="831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What is expected on the perimeter of the building?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63408" y="3925547"/>
            <a:ext cx="607139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9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All pallets should inventory ready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That means pallets behind other pallets should be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the </a:t>
            </a:r>
            <a:r>
              <a:rPr lang="en-US" sz="2000" dirty="0">
                <a:latin typeface="Arial"/>
                <a:cs typeface="Arial"/>
              </a:rPr>
              <a:t>same SKU as the pallet in front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Mulch should be stored closest to the parking lot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for </a:t>
            </a:r>
            <a:r>
              <a:rPr lang="en-US" sz="2400" dirty="0">
                <a:latin typeface="Arial"/>
                <a:cs typeface="Arial"/>
              </a:rPr>
              <a:t>easier recovery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Should be sorted by brand and color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Have designated areas for pavers/wall block,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bagged </a:t>
            </a:r>
            <a:r>
              <a:rPr lang="en-US" sz="2400" dirty="0">
                <a:latin typeface="Arial"/>
                <a:cs typeface="Arial"/>
              </a:rPr>
              <a:t>rock, and specialty soils</a:t>
            </a:r>
          </a:p>
        </p:txBody>
      </p:sp>
    </p:spTree>
    <p:extLst>
      <p:ext uri="{BB962C8B-B14F-4D97-AF65-F5344CB8AC3E}">
        <p14:creationId xmlns:p14="http://schemas.microsoft.com/office/powerpoint/2010/main" val="2641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7" name="Picture 6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6896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Receiving Trucks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/>
                <a:cs typeface="Arial"/>
              </a:rPr>
              <a:t>Trucks should be received and processed by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a </a:t>
            </a:r>
            <a:r>
              <a:rPr lang="en-US" sz="2400" dirty="0">
                <a:latin typeface="Arial"/>
                <a:cs typeface="Arial"/>
              </a:rPr>
              <a:t>receiving associate</a:t>
            </a:r>
          </a:p>
          <a:p>
            <a:r>
              <a:rPr lang="en-US" sz="2400" dirty="0">
                <a:latin typeface="Arial"/>
                <a:cs typeface="Arial"/>
              </a:rPr>
              <a:t>The receiving associate then calls a card associate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to </a:t>
            </a:r>
            <a:r>
              <a:rPr lang="en-US" sz="2400" dirty="0">
                <a:latin typeface="Arial"/>
                <a:cs typeface="Arial"/>
              </a:rPr>
              <a:t>get the invoice 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That Garden associate then goes out and verifies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what </a:t>
            </a:r>
            <a:r>
              <a:rPr lang="en-US" sz="2000" dirty="0">
                <a:latin typeface="Arial"/>
                <a:cs typeface="Arial"/>
              </a:rPr>
              <a:t>is on the truck matches the invoice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The associate then spray paints the SKU, </a:t>
            </a:r>
            <a:r>
              <a:rPr lang="en-US" sz="2000" dirty="0" smtClean="0">
                <a:latin typeface="Arial"/>
                <a:cs typeface="Arial"/>
              </a:rPr>
              <a:t>date 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and </a:t>
            </a:r>
            <a:r>
              <a:rPr lang="en-US" sz="2000" dirty="0">
                <a:latin typeface="Arial"/>
                <a:cs typeface="Arial"/>
              </a:rPr>
              <a:t>quantity on the pallet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Once all that has been done then the truck can be </a:t>
            </a:r>
            <a:r>
              <a:rPr lang="en-US" sz="2000" dirty="0" smtClean="0">
                <a:latin typeface="Arial"/>
                <a:cs typeface="Arial"/>
              </a:rPr>
              <a:t>unloaded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10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fety Section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9156" cy="5156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229" y="3898637"/>
            <a:ext cx="8338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SAFETY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228" y="3498527"/>
            <a:ext cx="829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What is Expected?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63408" y="3925547"/>
            <a:ext cx="221153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02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75344" y="1319028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173101" y="1481579"/>
            <a:ext cx="8007972" cy="34798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Gates are in working order and attached to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end of the aisles 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There are enough mobile gates in the store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so </a:t>
            </a:r>
            <a:r>
              <a:rPr lang="en-US" sz="2400" dirty="0">
                <a:latin typeface="Arial"/>
                <a:cs typeface="Arial"/>
              </a:rPr>
              <a:t>4 can be designated for garden center use only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Make sure sweep station and hazmat station are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up </a:t>
            </a:r>
            <a:r>
              <a:rPr lang="en-US" sz="2400" dirty="0">
                <a:latin typeface="Arial"/>
                <a:cs typeface="Arial"/>
              </a:rPr>
              <a:t>to standard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Fertilizer bags and bag patches are stocked up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and available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13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e Goods Section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229" y="4159738"/>
            <a:ext cx="8330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LIVE GOODS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0228" y="3759628"/>
            <a:ext cx="829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What is Our Responsibility?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63408" y="4186648"/>
            <a:ext cx="33415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25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1774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Contacts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75344" y="1747132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1173101" y="1909683"/>
            <a:ext cx="6419769" cy="242130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US" sz="2400" b="1" dirty="0" smtClean="0">
                <a:latin typeface="Arial"/>
                <a:cs typeface="Arial"/>
              </a:rPr>
              <a:t>Kelli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mr-IN" sz="2400" dirty="0">
                <a:solidFill>
                  <a:schemeClr val="accent6"/>
                </a:solidFill>
                <a:latin typeface="Arial"/>
                <a:cs typeface="Arial"/>
              </a:rPr>
              <a:t>–</a:t>
            </a:r>
            <a:r>
              <a:rPr lang="en-US" sz="240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Cottage Gardens</a:t>
            </a:r>
            <a:endParaRPr lang="en-US" sz="2400" dirty="0" smtClean="0">
              <a:latin typeface="Arial"/>
              <a:cs typeface="Arial"/>
            </a:endParaRPr>
          </a:p>
          <a:p>
            <a:pPr marL="0" indent="0" algn="ctr">
              <a:buClr>
                <a:schemeClr val="accent6"/>
              </a:buClr>
              <a:buNone/>
            </a:pPr>
            <a:r>
              <a:rPr lang="en-US" sz="2800" b="1" dirty="0" smtClean="0">
                <a:latin typeface="Arial"/>
                <a:cs typeface="Arial"/>
              </a:rPr>
              <a:t>816-379-6899</a:t>
            </a:r>
            <a:endParaRPr lang="en-US" sz="2800" b="1" dirty="0">
              <a:latin typeface="Arial"/>
              <a:cs typeface="Arial"/>
            </a:endParaRPr>
          </a:p>
          <a:p>
            <a:pPr marL="0" indent="0" algn="ctr">
              <a:lnSpc>
                <a:spcPct val="80000"/>
              </a:lnSpc>
              <a:buClr>
                <a:schemeClr val="accent6"/>
              </a:buCl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 algn="ctr">
              <a:buClr>
                <a:schemeClr val="accent6"/>
              </a:buClr>
              <a:buNone/>
            </a:pPr>
            <a:r>
              <a:rPr lang="en-US" sz="2400" b="1" dirty="0" smtClean="0">
                <a:latin typeface="Arial"/>
                <a:cs typeface="Arial"/>
              </a:rPr>
              <a:t>Brain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mr-IN" sz="2400" dirty="0" smtClean="0">
                <a:solidFill>
                  <a:schemeClr val="accent6"/>
                </a:solidFill>
                <a:latin typeface="Arial"/>
                <a:cs typeface="Arial"/>
              </a:rPr>
              <a:t>–</a:t>
            </a:r>
            <a:r>
              <a:rPr lang="en-US" sz="2400" dirty="0" smtClean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Natural Beauty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US" sz="2800" b="1" dirty="0">
                <a:latin typeface="Arial"/>
                <a:cs typeface="Arial"/>
              </a:rPr>
              <a:t>816-294-9645 </a:t>
            </a:r>
          </a:p>
        </p:txBody>
      </p:sp>
      <p:pic>
        <p:nvPicPr>
          <p:cNvPr id="7" name="Picture 6" descr="FlowersInAP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46" y="3443293"/>
            <a:ext cx="1619422" cy="1674353"/>
          </a:xfrm>
          <a:prstGeom prst="rect">
            <a:avLst/>
          </a:prstGeom>
          <a:effectLst>
            <a:outerShdw blurRad="101600" dist="25400" dir="2700000" sx="99000" sy="99000" algn="tl" rotWithShape="0">
              <a:srgbClr val="000000">
                <a:alpha val="3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98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1195513"/>
            <a:ext cx="9143999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Most Live Goods are </a:t>
            </a: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Managed by Vendors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770414" y="2218209"/>
            <a:ext cx="563949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2340995" y="2343615"/>
            <a:ext cx="6840077" cy="19821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accent6"/>
              </a:buClr>
              <a:buNone/>
            </a:pPr>
            <a:r>
              <a:rPr lang="en-US" sz="2400" dirty="0" smtClean="0">
                <a:latin typeface="Arial"/>
                <a:cs typeface="Arial"/>
              </a:rPr>
              <a:t>Vendors are responsible for:</a:t>
            </a:r>
          </a:p>
          <a:p>
            <a:pPr>
              <a:lnSpc>
                <a:spcPct val="80000"/>
              </a:lnSpc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Merchandising</a:t>
            </a:r>
          </a:p>
          <a:p>
            <a:pPr>
              <a:lnSpc>
                <a:spcPct val="80000"/>
              </a:lnSpc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Pricing</a:t>
            </a:r>
          </a:p>
          <a:p>
            <a:pPr>
              <a:lnSpc>
                <a:spcPct val="80000"/>
              </a:lnSpc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Discarding plants in poor condition</a:t>
            </a:r>
          </a:p>
        </p:txBody>
      </p:sp>
    </p:spTree>
    <p:extLst>
      <p:ext uri="{BB962C8B-B14F-4D97-AF65-F5344CB8AC3E}">
        <p14:creationId xmlns:p14="http://schemas.microsoft.com/office/powerpoint/2010/main" val="321553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4" name="Picture 3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689637"/>
            <a:ext cx="9143999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Live Goods:</a:t>
            </a: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Our Responsibilities</a:t>
            </a:r>
            <a:endParaRPr lang="en-US" sz="3600" b="1" dirty="0">
              <a:latin typeface="Arial"/>
              <a:cs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5344" y="1729886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1173101" y="1875410"/>
            <a:ext cx="6840077" cy="2612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To ensure the vendors are working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to Home Depot standards</a:t>
            </a:r>
            <a:endParaRPr lang="en-US" sz="2400" dirty="0">
              <a:latin typeface="Arial"/>
              <a:cs typeface="Arial"/>
            </a:endParaRP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Communication is Key. Share ideas and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talk </a:t>
            </a:r>
            <a:r>
              <a:rPr lang="en-US" sz="2000" dirty="0">
                <a:latin typeface="Arial"/>
                <a:cs typeface="Arial"/>
              </a:rPr>
              <a:t>about future plans or events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Vendors should be cleaning up after themselves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Any issues should be reported with the respective manager for that vendor</a:t>
            </a:r>
            <a:endParaRPr lang="en-US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3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89637"/>
            <a:ext cx="9143999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Live Goods:</a:t>
            </a: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Our Responsibilities</a:t>
            </a:r>
            <a:endParaRPr lang="en-US" sz="36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75344" y="1729886"/>
            <a:ext cx="631752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1173101" y="1875410"/>
            <a:ext cx="6840077" cy="2612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Shout Out The Values</a:t>
            </a:r>
            <a:endParaRPr lang="en-US" sz="2400" dirty="0">
              <a:latin typeface="Arial"/>
              <a:cs typeface="Arial"/>
            </a:endParaRPr>
          </a:p>
          <a:p>
            <a:pPr lvl="1">
              <a:buClr>
                <a:schemeClr val="accent6"/>
              </a:buClr>
            </a:pPr>
            <a:r>
              <a:rPr lang="en-US" sz="2000" dirty="0" smtClean="0">
                <a:latin typeface="Arial"/>
                <a:cs typeface="Arial"/>
              </a:rPr>
              <a:t>Have the vendors leave ad plants on plant racks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and display by register hut</a:t>
            </a:r>
            <a:endParaRPr lang="en-US" sz="2000" dirty="0">
              <a:latin typeface="Arial"/>
              <a:cs typeface="Arial"/>
            </a:endParaRPr>
          </a:p>
          <a:p>
            <a:pPr lvl="2">
              <a:buClr>
                <a:schemeClr val="accent6"/>
              </a:buClr>
            </a:pPr>
            <a:r>
              <a:rPr lang="en-US" sz="1800" dirty="0" smtClean="0">
                <a:latin typeface="Arial"/>
                <a:cs typeface="Arial"/>
              </a:rPr>
              <a:t>One plant and one price per cart</a:t>
            </a:r>
            <a:endParaRPr lang="en-US" sz="1800" dirty="0">
              <a:latin typeface="Arial"/>
              <a:cs typeface="Arial"/>
            </a:endParaRPr>
          </a:p>
          <a:p>
            <a:pPr lvl="2">
              <a:buClr>
                <a:schemeClr val="accent6"/>
              </a:buClr>
            </a:pPr>
            <a:r>
              <a:rPr lang="en-US" sz="1800" dirty="0" smtClean="0">
                <a:latin typeface="Arial"/>
                <a:cs typeface="Arial"/>
              </a:rPr>
              <a:t>This creates less work for vendors and 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leaves </a:t>
            </a:r>
            <a:r>
              <a:rPr lang="en-US" sz="1800" dirty="0">
                <a:latin typeface="Arial"/>
                <a:cs typeface="Arial"/>
              </a:rPr>
              <a:t>fuller tables once ad has sold </a:t>
            </a:r>
            <a:r>
              <a:rPr lang="en-US" sz="1800" dirty="0" smtClean="0">
                <a:latin typeface="Arial"/>
                <a:cs typeface="Arial"/>
              </a:rPr>
              <a:t>through</a:t>
            </a:r>
            <a:endParaRPr lang="en-US" dirty="0"/>
          </a:p>
          <a:p>
            <a:pPr>
              <a:buClr>
                <a:schemeClr val="accent6"/>
              </a:buClr>
            </a:pPr>
            <a:r>
              <a:rPr lang="en-US" sz="2400" b="1" dirty="0">
                <a:latin typeface="Arial"/>
                <a:cs typeface="Arial"/>
              </a:rPr>
              <a:t>Watering All Plants </a:t>
            </a:r>
            <a:r>
              <a:rPr lang="en-US" sz="2400" b="1" dirty="0" smtClean="0">
                <a:latin typeface="Arial"/>
                <a:cs typeface="Arial"/>
              </a:rPr>
              <a:t>Sufficiently</a:t>
            </a:r>
          </a:p>
          <a:p>
            <a:pPr marL="914400" lvl="2" indent="0">
              <a:buClr>
                <a:schemeClr val="accent6"/>
              </a:buClr>
              <a:buNone/>
            </a:pPr>
            <a:endParaRPr lang="en-US" sz="1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118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1073" cy="5182517"/>
          </a:xfrm>
          <a:prstGeom prst="rect">
            <a:avLst/>
          </a:prstGeom>
        </p:spPr>
      </p:pic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980246"/>
            <a:ext cx="9143999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Watering:</a:t>
            </a: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A Competitive Advantage?</a:t>
            </a:r>
            <a:endParaRPr lang="en-US" sz="36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73101" y="2031478"/>
            <a:ext cx="65220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aterDripl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7" y="1756495"/>
            <a:ext cx="507169" cy="69954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73101" y="2166019"/>
            <a:ext cx="6840077" cy="203165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 smtClean="0">
                <a:latin typeface="Arial"/>
                <a:cs typeface="Arial"/>
              </a:rPr>
              <a:t>Well watered, </a:t>
            </a:r>
            <a:r>
              <a:rPr lang="en-US" sz="2400" dirty="0">
                <a:latin typeface="Arial"/>
                <a:cs typeface="Arial"/>
              </a:rPr>
              <a:t>good looking plants are key to giving our Garden Centers that WOW factor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Proper watering keeps the plants in peak condition which lets our customer see the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true </a:t>
            </a:r>
            <a:r>
              <a:rPr lang="en-US" sz="2400" dirty="0">
                <a:latin typeface="Arial"/>
                <a:cs typeface="Arial"/>
              </a:rPr>
              <a:t>quality of our </a:t>
            </a:r>
            <a:r>
              <a:rPr lang="en-US" sz="2400" dirty="0" smtClean="0">
                <a:latin typeface="Arial"/>
                <a:cs typeface="Arial"/>
              </a:rPr>
              <a:t>plants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2" name="Picture 11" descr="WaterPudd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67" y="3904316"/>
            <a:ext cx="3199666" cy="11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ueSky_ex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5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173101" y="1140122"/>
            <a:ext cx="65220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2869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Keys to Good Watering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13" name="Picture 12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4" y="3167140"/>
            <a:ext cx="533400" cy="5312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73101" y="1312295"/>
            <a:ext cx="7970899" cy="33443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MOD’s and D28 DS are responsible for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ensuring </a:t>
            </a:r>
            <a:r>
              <a:rPr lang="en-US" sz="2400" dirty="0">
                <a:latin typeface="Arial"/>
                <a:cs typeface="Arial"/>
              </a:rPr>
              <a:t>watering is getting done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Arial"/>
                <a:cs typeface="Arial"/>
              </a:rPr>
              <a:t>D28 DS should be training all garden associates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on </a:t>
            </a:r>
            <a:r>
              <a:rPr lang="en-US" sz="2400" dirty="0">
                <a:latin typeface="Arial"/>
                <a:cs typeface="Arial"/>
              </a:rPr>
              <a:t>proper watering techniques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ial"/>
                <a:cs typeface="Arial"/>
              </a:rPr>
              <a:t>Occasionally discuss watering techniques in stores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opening </a:t>
            </a:r>
            <a:r>
              <a:rPr lang="en-US" sz="2000" dirty="0">
                <a:latin typeface="Arial"/>
                <a:cs typeface="Arial"/>
              </a:rPr>
              <a:t>and closing meetings to make the whole store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familiar </a:t>
            </a:r>
            <a:r>
              <a:rPr lang="en-US" sz="2000" dirty="0">
                <a:latin typeface="Arial"/>
                <a:cs typeface="Arial"/>
              </a:rPr>
              <a:t>with the process</a:t>
            </a:r>
          </a:p>
          <a:p>
            <a:pPr>
              <a:buClr>
                <a:schemeClr val="accent6"/>
              </a:buClr>
            </a:pPr>
            <a:r>
              <a:rPr lang="en-US" sz="2400" dirty="0" err="1">
                <a:latin typeface="Arial"/>
                <a:cs typeface="Arial"/>
              </a:rPr>
              <a:t>Waterers</a:t>
            </a:r>
            <a:r>
              <a:rPr lang="en-US" sz="2400" dirty="0">
                <a:latin typeface="Arial"/>
                <a:cs typeface="Arial"/>
              </a:rPr>
              <a:t> should be scheduled in both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morning and evening </a:t>
            </a:r>
          </a:p>
        </p:txBody>
      </p:sp>
      <p:pic>
        <p:nvPicPr>
          <p:cNvPr id="15" name="Picture 14" descr="WaterDrip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3759581"/>
            <a:ext cx="903970" cy="1246856"/>
          </a:xfrm>
          <a:prstGeom prst="rect">
            <a:avLst/>
          </a:prstGeom>
        </p:spPr>
      </p:pic>
      <p:pic>
        <p:nvPicPr>
          <p:cNvPr id="16" name="Picture 15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8" y="3053100"/>
            <a:ext cx="363892" cy="362412"/>
          </a:xfrm>
          <a:prstGeom prst="rect">
            <a:avLst/>
          </a:prstGeom>
        </p:spPr>
      </p:pic>
      <p:pic>
        <p:nvPicPr>
          <p:cNvPr id="17" name="Picture 16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1" y="2814668"/>
            <a:ext cx="239406" cy="2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Sky_ex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59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73101" y="1312295"/>
            <a:ext cx="6522011" cy="33443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400" dirty="0">
                <a:latin typeface="Arai"/>
                <a:cs typeface="Arai"/>
              </a:rPr>
              <a:t>Sprinkler Stands should be created for the </a:t>
            </a:r>
            <a:r>
              <a:rPr lang="en-US" sz="2400" dirty="0" smtClean="0">
                <a:latin typeface="Arai"/>
                <a:cs typeface="Arai"/>
              </a:rPr>
              <a:t/>
            </a:r>
            <a:br>
              <a:rPr lang="en-US" sz="2400" dirty="0" smtClean="0">
                <a:latin typeface="Arai"/>
                <a:cs typeface="Arai"/>
              </a:rPr>
            </a:br>
            <a:r>
              <a:rPr lang="en-US" sz="2400" dirty="0" smtClean="0">
                <a:latin typeface="Arai"/>
                <a:cs typeface="Arai"/>
              </a:rPr>
              <a:t>corral</a:t>
            </a:r>
            <a:r>
              <a:rPr lang="en-US" sz="2400" dirty="0">
                <a:latin typeface="Arai"/>
                <a:cs typeface="Arai"/>
              </a:rPr>
              <a:t>, trees, shrubs, and front apron. 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ai"/>
                <a:cs typeface="Arai"/>
              </a:rPr>
              <a:t>The stands will be set up and turned on by </a:t>
            </a:r>
            <a:r>
              <a:rPr lang="en-US" sz="2000" dirty="0" smtClean="0">
                <a:latin typeface="Arai"/>
                <a:cs typeface="Arai"/>
              </a:rPr>
              <a:t/>
            </a:r>
            <a:br>
              <a:rPr lang="en-US" sz="2000" dirty="0" smtClean="0">
                <a:latin typeface="Arai"/>
                <a:cs typeface="Arai"/>
              </a:rPr>
            </a:br>
            <a:r>
              <a:rPr lang="en-US" sz="2000" dirty="0" smtClean="0">
                <a:latin typeface="Arai"/>
                <a:cs typeface="Arai"/>
              </a:rPr>
              <a:t>a </a:t>
            </a:r>
            <a:r>
              <a:rPr lang="en-US" sz="2000" dirty="0">
                <a:latin typeface="Arai"/>
                <a:cs typeface="Arai"/>
              </a:rPr>
              <a:t>closing garden associate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ai"/>
                <a:cs typeface="Arai"/>
              </a:rPr>
              <a:t>The sprinklers will run at least 4 hours and </a:t>
            </a:r>
            <a:r>
              <a:rPr lang="en-US" sz="2000" dirty="0" smtClean="0">
                <a:latin typeface="Arai"/>
                <a:cs typeface="Arai"/>
              </a:rPr>
              <a:t/>
            </a:r>
            <a:br>
              <a:rPr lang="en-US" sz="2000" dirty="0" smtClean="0">
                <a:latin typeface="Arai"/>
                <a:cs typeface="Arai"/>
              </a:rPr>
            </a:br>
            <a:r>
              <a:rPr lang="en-US" sz="2000" dirty="0" smtClean="0">
                <a:latin typeface="Arai"/>
                <a:cs typeface="Arai"/>
              </a:rPr>
              <a:t>then a </a:t>
            </a:r>
            <a:r>
              <a:rPr lang="en-US" sz="2000" dirty="0">
                <a:latin typeface="Arai"/>
                <a:cs typeface="Arai"/>
              </a:rPr>
              <a:t>recovery associate will move them to </a:t>
            </a:r>
            <a:r>
              <a:rPr lang="en-US" sz="2000" dirty="0" smtClean="0">
                <a:latin typeface="Arai"/>
                <a:cs typeface="Arai"/>
              </a:rPr>
              <a:t/>
            </a:r>
            <a:br>
              <a:rPr lang="en-US" sz="2000" dirty="0" smtClean="0">
                <a:latin typeface="Arai"/>
                <a:cs typeface="Arai"/>
              </a:rPr>
            </a:br>
            <a:r>
              <a:rPr lang="en-US" sz="2000" dirty="0" smtClean="0">
                <a:latin typeface="Arai"/>
                <a:cs typeface="Arai"/>
              </a:rPr>
              <a:t>the </a:t>
            </a:r>
            <a:r>
              <a:rPr lang="en-US" sz="2000" dirty="0">
                <a:latin typeface="Arai"/>
                <a:cs typeface="Arai"/>
              </a:rPr>
              <a:t>next position</a:t>
            </a:r>
          </a:p>
          <a:p>
            <a:pPr lvl="1">
              <a:buClr>
                <a:schemeClr val="accent6"/>
              </a:buClr>
            </a:pPr>
            <a:r>
              <a:rPr lang="en-US" sz="2000" dirty="0">
                <a:latin typeface="Arai"/>
                <a:cs typeface="Arai"/>
              </a:rPr>
              <a:t>The stands should be made with PVC or </a:t>
            </a:r>
            <a:r>
              <a:rPr lang="en-US" sz="2000" dirty="0" smtClean="0">
                <a:latin typeface="Arai"/>
                <a:cs typeface="Arai"/>
              </a:rPr>
              <a:t/>
            </a:r>
            <a:br>
              <a:rPr lang="en-US" sz="2000" dirty="0" smtClean="0">
                <a:latin typeface="Arai"/>
                <a:cs typeface="Arai"/>
              </a:rPr>
            </a:br>
            <a:r>
              <a:rPr lang="en-US" sz="2000" dirty="0" smtClean="0">
                <a:latin typeface="Arai"/>
                <a:cs typeface="Arai"/>
              </a:rPr>
              <a:t>Wood, </a:t>
            </a:r>
            <a:r>
              <a:rPr lang="en-US" sz="2000" dirty="0">
                <a:latin typeface="Arai"/>
                <a:cs typeface="Arai"/>
              </a:rPr>
              <a:t>6ft tall and set in concrete inside </a:t>
            </a:r>
            <a:r>
              <a:rPr lang="en-US" sz="2000" dirty="0" smtClean="0">
                <a:latin typeface="Arai"/>
                <a:cs typeface="Arai"/>
              </a:rPr>
              <a:t/>
            </a:r>
            <a:br>
              <a:rPr lang="en-US" sz="2000" dirty="0" smtClean="0">
                <a:latin typeface="Arai"/>
                <a:cs typeface="Arai"/>
              </a:rPr>
            </a:br>
            <a:r>
              <a:rPr lang="en-US" sz="2000" dirty="0" smtClean="0">
                <a:latin typeface="Arai"/>
                <a:cs typeface="Arai"/>
              </a:rPr>
              <a:t>a homer </a:t>
            </a:r>
            <a:r>
              <a:rPr lang="en-US" sz="2000" dirty="0">
                <a:latin typeface="Arai"/>
                <a:cs typeface="Arai"/>
              </a:rPr>
              <a:t>bucket</a:t>
            </a:r>
          </a:p>
        </p:txBody>
      </p:sp>
      <p:pic>
        <p:nvPicPr>
          <p:cNvPr id="4" name="Picture 3" descr="THD-Logo-Garden-Gr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4122813"/>
            <a:ext cx="945738" cy="914399"/>
          </a:xfrm>
          <a:prstGeom prst="rect">
            <a:avLst/>
          </a:prstGeom>
        </p:spPr>
      </p:pic>
      <p:pic>
        <p:nvPicPr>
          <p:cNvPr id="6" name="Picture 5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56" y="4481556"/>
            <a:ext cx="533400" cy="531232"/>
          </a:xfrm>
          <a:prstGeom prst="rect">
            <a:avLst/>
          </a:prstGeom>
        </p:spPr>
      </p:pic>
      <p:pic>
        <p:nvPicPr>
          <p:cNvPr id="9" name="Picture 8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10" y="4250062"/>
            <a:ext cx="363892" cy="362412"/>
          </a:xfrm>
          <a:prstGeom prst="rect">
            <a:avLst/>
          </a:prstGeom>
        </p:spPr>
      </p:pic>
      <p:pic>
        <p:nvPicPr>
          <p:cNvPr id="10" name="Picture 9" descr="WaterRound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53" y="4011630"/>
            <a:ext cx="239406" cy="238432"/>
          </a:xfrm>
          <a:prstGeom prst="rect">
            <a:avLst/>
          </a:prstGeom>
        </p:spPr>
      </p:pic>
      <p:pic>
        <p:nvPicPr>
          <p:cNvPr id="11" name="Picture 10" descr="SprinklerSt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02" y="242918"/>
            <a:ext cx="2190081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173101" y="1140122"/>
            <a:ext cx="65220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" y="52869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latin typeface="Arial"/>
                <a:cs typeface="Arial"/>
              </a:rPr>
              <a:t>Keys to Good Watering</a:t>
            </a: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93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1466</TotalTime>
  <Words>463</Words>
  <Application>Microsoft Macintosh PowerPoint</Application>
  <PresentationFormat>On-screen Show (16:9)</PresentationFormat>
  <Paragraphs>149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Jerry Kanabel</cp:lastModifiedBy>
  <cp:revision>100</cp:revision>
  <dcterms:created xsi:type="dcterms:W3CDTF">2010-04-12T23:12:02Z</dcterms:created>
  <dcterms:modified xsi:type="dcterms:W3CDTF">2017-02-04T13:31:05Z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